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88" r:id="rId1"/>
  </p:sldMasterIdLst>
  <p:sldIdLst>
    <p:sldId id="256" r:id="rId2"/>
    <p:sldId id="257" r:id="rId3"/>
    <p:sldId id="258" r:id="rId4"/>
    <p:sldId id="278" r:id="rId5"/>
    <p:sldId id="279" r:id="rId6"/>
    <p:sldId id="280" r:id="rId7"/>
    <p:sldId id="285" r:id="rId8"/>
    <p:sldId id="281" r:id="rId9"/>
    <p:sldId id="282" r:id="rId10"/>
    <p:sldId id="262" r:id="rId11"/>
    <p:sldId id="260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7" r:id="rId26"/>
    <p:sldId id="286" r:id="rId27"/>
    <p:sldId id="283" r:id="rId28"/>
    <p:sldId id="27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>
        <p:scale>
          <a:sx n="100" d="100"/>
          <a:sy n="100" d="100"/>
        </p:scale>
        <p:origin x="-1944" y="-3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2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1E59-EF96-4E8D-B7AE-C926B94E7370}" type="datetimeFigureOut">
              <a:rPr lang="en-US" smtClean="0"/>
              <a:pPr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D1883-D226-4767-83E7-C8593E4F32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1E59-EF96-4E8D-B7AE-C926B94E7370}" type="datetimeFigureOut">
              <a:rPr lang="en-US" smtClean="0"/>
              <a:pPr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D1883-D226-4767-83E7-C8593E4F32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1E59-EF96-4E8D-B7AE-C926B94E7370}" type="datetimeFigureOut">
              <a:rPr lang="en-US" smtClean="0"/>
              <a:pPr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D1883-D226-4767-83E7-C8593E4F32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1E59-EF96-4E8D-B7AE-C926B94E7370}" type="datetimeFigureOut">
              <a:rPr lang="en-US" smtClean="0"/>
              <a:pPr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D1883-D226-4767-83E7-C8593E4F32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1E59-EF96-4E8D-B7AE-C926B94E7370}" type="datetimeFigureOut">
              <a:rPr lang="en-US" smtClean="0"/>
              <a:pPr/>
              <a:t>5/23/2020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D1883-D226-4767-83E7-C8593E4F32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1E59-EF96-4E8D-B7AE-C926B94E7370}" type="datetimeFigureOut">
              <a:rPr lang="en-US" smtClean="0"/>
              <a:pPr/>
              <a:t>5/23/2020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D1883-D226-4767-83E7-C8593E4F32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1E59-EF96-4E8D-B7AE-C926B94E7370}" type="datetimeFigureOut">
              <a:rPr lang="en-US" smtClean="0"/>
              <a:pPr/>
              <a:t>5/23/2020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D1883-D226-4767-83E7-C8593E4F32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1E59-EF96-4E8D-B7AE-C926B94E7370}" type="datetimeFigureOut">
              <a:rPr lang="en-US" smtClean="0"/>
              <a:pPr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D1883-D226-4767-83E7-C8593E4F32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1E59-EF96-4E8D-B7AE-C926B94E7370}" type="datetimeFigureOut">
              <a:rPr lang="en-US" smtClean="0"/>
              <a:pPr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D1883-D226-4767-83E7-C8593E4F32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1E59-EF96-4E8D-B7AE-C926B94E7370}" type="datetimeFigureOut">
              <a:rPr lang="en-US" smtClean="0"/>
              <a:pPr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D1883-D226-4767-83E7-C8593E4F32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1E59-EF96-4E8D-B7AE-C926B94E7370}" type="datetimeFigureOut">
              <a:rPr lang="en-US" smtClean="0"/>
              <a:pPr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D1883-D226-4767-83E7-C8593E4F32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E671E59-EF96-4E8D-B7AE-C926B94E7370}" type="datetimeFigureOut">
              <a:rPr lang="en-US" smtClean="0"/>
              <a:pPr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9D1883-D226-4767-83E7-C8593E4F32B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12" Type="http://schemas.openxmlformats.org/officeDocument/2006/relationships/image" Target="../media/image46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362200"/>
            <a:ext cx="8229600" cy="1470025"/>
          </a:xfrm>
        </p:spPr>
        <p:txBody>
          <a:bodyPr>
            <a:no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bs-Cyrl-BA" sz="6000" dirty="0" smtClean="0">
                <a:latin typeface="Times New Roman" pitchFamily="18" charset="0"/>
                <a:cs typeface="Times New Roman" pitchFamily="18" charset="0"/>
              </a:rPr>
              <a:t>У Средња</a:t>
            </a:r>
            <a:r>
              <a:rPr lang="bs-Latn-BA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6000" dirty="0" smtClean="0">
                <a:latin typeface="Times New Roman" pitchFamily="18" charset="0"/>
                <a:cs typeface="Times New Roman" pitchFamily="18" charset="0"/>
              </a:rPr>
              <a:t>стручна</a:t>
            </a:r>
            <a:r>
              <a:rPr lang="bs-Latn-BA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6000" dirty="0" smtClean="0">
                <a:latin typeface="Times New Roman" pitchFamily="18" charset="0"/>
                <a:cs typeface="Times New Roman" pitchFamily="18" charset="0"/>
              </a:rPr>
              <a:t>школа</a:t>
            </a:r>
            <a:r>
              <a:rPr lang="bs-Latn-BA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6000" dirty="0" smtClean="0">
                <a:latin typeface="Times New Roman" pitchFamily="18" charset="0"/>
                <a:cs typeface="Times New Roman" pitchFamily="18" charset="0"/>
              </a:rPr>
              <a:t>Јања</a:t>
            </a:r>
            <a:endParaRPr lang="en-US" sz="6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yo\Desktop\logo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04800"/>
            <a:ext cx="1076325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yo\Desktop\grb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56892"/>
            <a:ext cx="10668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68471" y="5715000"/>
            <a:ext cx="2093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www.sssjanja.com</a:t>
            </a:r>
            <a:endParaRPr lang="sr-Cyrl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304800"/>
            <a:ext cx="6512511" cy="1143000"/>
          </a:xfrm>
        </p:spPr>
        <p:txBody>
          <a:bodyPr/>
          <a:lstStyle/>
          <a:p>
            <a:pPr algn="l"/>
            <a:r>
              <a:rPr lang="bs-Cyrl-BA" sz="4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Наша</a:t>
            </a:r>
            <a:r>
              <a:rPr lang="bs-Cyrl-BA" sz="4800" baseline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школа</a:t>
            </a:r>
            <a:r>
              <a:rPr lang="bs-Latn-BA" sz="4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4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сад</a:t>
            </a:r>
            <a:r>
              <a:rPr lang="bs-Latn-BA" sz="4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sr-Cyrl-BA" sz="4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BA" sz="4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sr-Cyrl-B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391400" cy="4495800"/>
          </a:xfrm>
        </p:spPr>
        <p:txBody>
          <a:bodyPr>
            <a:normAutofit lnSpcReduction="10000"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Средња</a:t>
            </a:r>
            <a:r>
              <a:rPr lang="bs-Cyrl-BA" sz="2800" b="1" baseline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стручна школа у Јањи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основана</a:t>
            </a:r>
            <a:r>
              <a:rPr lang="bs-Cyrl-BA" sz="2800" b="1" baseline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је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Одлуком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Владе</a:t>
            </a:r>
            <a:r>
              <a:rPr lang="bs-Cyrl-BA" sz="2800" b="1" baseline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Републике Српске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19.08.1999.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године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  <a:defRPr/>
            </a:pP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Тренутно</a:t>
            </a:r>
            <a:r>
              <a:rPr lang="bs-Latn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J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bs-Latn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Средња </a:t>
            </a:r>
            <a:r>
              <a:rPr lang="sr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тручна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школа</a:t>
            </a:r>
            <a:r>
              <a:rPr lang="bs-Latn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J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ања</a:t>
            </a:r>
            <a:r>
              <a:rPr lang="bs-Latn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броји</a:t>
            </a:r>
            <a:r>
              <a:rPr lang="bs-Latn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320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ученика</a:t>
            </a:r>
            <a:r>
              <a:rPr lang="bs-Latn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укупно</a:t>
            </a:r>
            <a:r>
              <a:rPr lang="bs-Latn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Latn-BA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17 </a:t>
            </a:r>
            <a:r>
              <a:rPr lang="bs-Latn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дјељењ</a:t>
            </a:r>
            <a:r>
              <a:rPr lang="bs-Latn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bs-Latn-BA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a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заступљене су струк</a:t>
            </a:r>
            <a:r>
              <a:rPr lang="bs-Latn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bs-Latn-BA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Геодезија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sr-Cyrl-R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грађевинарств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Економија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право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трговина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Угоститељство</a:t>
            </a:r>
            <a:r>
              <a:rPr lang="bs-Cyrl-BA" sz="2800" b="1" baseline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туризам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sr-Cyrl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81000"/>
            <a:ext cx="8915400" cy="1447800"/>
          </a:xfrm>
        </p:spPr>
        <p:txBody>
          <a:bodyPr/>
          <a:lstStyle/>
          <a:p>
            <a:pPr marL="0" lvl="0" indent="0" algn="l" fontAlgn="base">
              <a:spcAft>
                <a:spcPct val="0"/>
              </a:spcAft>
            </a:pPr>
            <a:r>
              <a:rPr lang="bs-Cyrl-BA" sz="4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Занимања</a:t>
            </a:r>
            <a:r>
              <a:rPr lang="bs-Cyrl-BA" sz="4800" baseline="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 нашој школи</a:t>
            </a:r>
            <a:r>
              <a:rPr lang="en-US" sz="4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s-Cyrl-BA" sz="4800" baseline="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</a:t>
            </a:r>
            <a:r>
              <a:rPr lang="en-US" sz="4800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lang="en-US" sz="48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en-US" sz="48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en-US" sz="48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sr-Cyrl-B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6019800" cy="4419600"/>
          </a:xfrm>
        </p:spPr>
        <p:txBody>
          <a:bodyPr>
            <a:normAutofit fontScale="92500" lnSpcReduction="10000"/>
          </a:bodyPr>
          <a:lstStyle/>
          <a:p>
            <a:pPr marL="514350" lvl="0" indent="-51435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s-Cyrl-BA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Економски техничар</a:t>
            </a:r>
            <a:endParaRPr lang="en-US" sz="32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s-Cyrl-BA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Трговачки техничар</a:t>
            </a:r>
            <a:endParaRPr lang="en-US" sz="32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s-Cyrl-BA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Кулинарски техничар</a:t>
            </a:r>
            <a:endParaRPr lang="bs-Latn-BA" sz="32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514350" lvl="0" indent="-51435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lang="bs-Latn-BA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Угоститељски</a:t>
            </a:r>
            <a:r>
              <a:rPr lang="bs-Cyrl-BA" sz="3200" b="1" baseline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техничар</a:t>
            </a:r>
            <a:endParaRPr lang="en-US" sz="32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s-Cyrl-BA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Кувар</a:t>
            </a:r>
            <a:endParaRPr lang="en-US" sz="32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514350" lvl="0" indent="-51435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Конобар</a:t>
            </a:r>
            <a:endParaRPr lang="en-US" sz="32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s-Cyrl-BA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Архитектонски техничар</a:t>
            </a:r>
            <a:endParaRPr lang="en-US" sz="32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s-Cyrl-BA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Грађевински техничар</a:t>
            </a:r>
            <a:endParaRPr lang="en-US" sz="32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s-Cyrl-BA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Туристички техничар</a:t>
            </a:r>
            <a:endParaRPr lang="bs-Latn-BA" sz="32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514350" lvl="0" indent="-51435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</a:pPr>
            <a:r>
              <a:rPr lang="bs-Latn-BA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Банкарски техничар</a:t>
            </a:r>
            <a:endParaRPr lang="en-US" sz="32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sr-Cyrl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723900" y="333375"/>
            <a:ext cx="7696200" cy="1079500"/>
          </a:xfrm>
        </p:spPr>
        <p:txBody>
          <a:bodyPr/>
          <a:lstStyle/>
          <a:p>
            <a:pPr algn="l" eaLnBrk="1" hangingPunct="1">
              <a:defRPr/>
            </a:pPr>
            <a:r>
              <a:rPr lang="bs-Cyrl-BA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Зашто уписати нашу</a:t>
            </a:r>
            <a:r>
              <a:rPr lang="bs-Cyrl-BA" b="1" baseline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школу</a:t>
            </a:r>
            <a:r>
              <a:rPr lang="en-US" b="1" baseline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baseline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s-Latn-BA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s-Latn-BA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tr-TR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42900" y="1981200"/>
            <a:ext cx="8458200" cy="472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 eaLnBrk="1" hangingPunct="1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Савремени програми и наставне методе</a:t>
            </a:r>
            <a:endParaRPr lang="bs-Latn-BA" sz="3200" b="1" kern="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Свестрани и посвећени професори</a:t>
            </a:r>
            <a:endParaRPr lang="bs-Latn-BA" sz="3200" b="1" kern="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Стручан,</a:t>
            </a:r>
            <a:r>
              <a:rPr lang="en-US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млад</a:t>
            </a:r>
            <a:r>
              <a:rPr lang="bs-Latn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искусан професорски кадар</a:t>
            </a:r>
            <a:r>
              <a:rPr lang="bs-Latn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међу којима имамо професоре предметне наставе</a:t>
            </a:r>
            <a:r>
              <a:rPr lang="bs-Latn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магистре наука</a:t>
            </a:r>
            <a:r>
              <a:rPr lang="bs-Latn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инжињере грађевине</a:t>
            </a:r>
            <a:r>
              <a:rPr lang="bs-Latn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инжињере</a:t>
            </a:r>
            <a:r>
              <a:rPr lang="bs-Latn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технологије</a:t>
            </a:r>
            <a:r>
              <a:rPr lang="bs-Latn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дипломиране економисте</a:t>
            </a:r>
            <a:r>
              <a:rPr lang="bs-Latn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s-Latn-BA" sz="3200" b="1" kern="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...)</a:t>
            </a:r>
          </a:p>
          <a:p>
            <a:pPr marL="342900" indent="-342900" algn="just" eaLnBrk="1" hangingPunct="1">
              <a:spcBef>
                <a:spcPct val="20000"/>
              </a:spcBef>
              <a:buFont typeface="Wingdings" pitchFamily="2" charset="2"/>
              <a:buChar char="ü"/>
              <a:defRPr/>
            </a:pPr>
            <a:endParaRPr lang="tr-TR" sz="1600" kern="0" dirty="0">
              <a:solidFill>
                <a:schemeClr val="accent5">
                  <a:lumMod val="50000"/>
                </a:schemeClr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280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27063" y="333375"/>
            <a:ext cx="7889875" cy="1079500"/>
          </a:xfrm>
        </p:spPr>
        <p:txBody>
          <a:bodyPr anchor="t"/>
          <a:lstStyle/>
          <a:p>
            <a:pPr algn="l" eaLnBrk="1" hangingPunct="1">
              <a:defRPr/>
            </a:pPr>
            <a:r>
              <a:rPr lang="bs-Cyrl-BA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Зашто уписати нашу школу</a:t>
            </a:r>
            <a:r>
              <a:rPr lang="bs-Latn-BA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s-Latn-BA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tr-TR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71550" y="2057400"/>
            <a:ext cx="7200900" cy="398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 eaLnBrk="1" hangingPunct="1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Образовање за живот у </a:t>
            </a:r>
            <a:r>
              <a:rPr lang="bs-Latn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bs-Latn-BA" sz="3200" b="1" kern="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вијеку</a:t>
            </a:r>
            <a:endParaRPr lang="bs-Latn-BA" sz="3200" b="1" kern="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Вјежбе у мањим групама</a:t>
            </a:r>
            <a:endParaRPr lang="bs-Latn-BA" sz="3200" b="1" kern="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Стална сарадња са родитељима</a:t>
            </a:r>
            <a:endParaRPr lang="bs-Latn-BA" sz="3200" b="1" kern="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Креативна атмосфера у којој сви имају вољу за учењем</a:t>
            </a:r>
            <a:endParaRPr lang="bs-Latn-BA" sz="3200" b="1" kern="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Безбиједност ученика</a:t>
            </a:r>
            <a:endParaRPr lang="bs-Latn-BA" sz="3200" b="1" kern="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Wingdings" pitchFamily="2" charset="2"/>
              <a:buChar char="ü"/>
              <a:defRPr/>
            </a:pPr>
            <a:endParaRPr lang="bs-Latn-BA" sz="3200" kern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cs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Wingdings" pitchFamily="2" charset="2"/>
              <a:buChar char="ü"/>
              <a:defRPr/>
            </a:pPr>
            <a:endParaRPr lang="tr-TR" sz="1600" kern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596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987425" y="381000"/>
            <a:ext cx="7169150" cy="1079500"/>
          </a:xfrm>
        </p:spPr>
        <p:txBody>
          <a:bodyPr/>
          <a:lstStyle/>
          <a:p>
            <a:pPr algn="l" eaLnBrk="1" hangingPunct="1">
              <a:defRPr/>
            </a:pPr>
            <a:r>
              <a:rPr lang="bs-Cyrl-BA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Зашто уписати нашу школу</a:t>
            </a:r>
            <a:r>
              <a:rPr lang="bs-Latn-BA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s-Latn-BA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tr-TR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71550" y="2057400"/>
            <a:ext cx="7200900" cy="394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 eaLnBrk="1" hangingPunct="1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Креативна атмосфера у којој сви имају вољу за учењем</a:t>
            </a:r>
            <a:endParaRPr lang="bs-Latn-BA" sz="3200" b="1" kern="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Добро опремљени кабинети</a:t>
            </a:r>
            <a:endParaRPr lang="bs-Latn-BA" sz="3200" b="1" kern="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Посјета и стална сарадња с</a:t>
            </a:r>
            <a:r>
              <a:rPr lang="bs-Latn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фирмама из окружења</a:t>
            </a:r>
            <a:endParaRPr lang="bs-Latn-BA" sz="3200" b="1" kern="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Велики избор ваннаставних активности</a:t>
            </a:r>
            <a:endParaRPr lang="bs-Latn-BA" sz="3200" b="1" kern="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Wingdings" pitchFamily="2" charset="2"/>
              <a:buChar char="ü"/>
              <a:defRPr/>
            </a:pPr>
            <a:endParaRPr lang="bs-Latn-BA" sz="3200" kern="0" dirty="0">
              <a:solidFill>
                <a:srgbClr val="000000">
                  <a:lumMod val="75000"/>
                  <a:lumOff val="25000"/>
                </a:srgbClr>
              </a:solidFill>
              <a:latin typeface="Arial"/>
              <a:cs typeface="Arial"/>
            </a:endParaRPr>
          </a:p>
          <a:p>
            <a:pPr marL="342900" indent="-342900" algn="just" eaLnBrk="1" hangingPunct="1">
              <a:spcBef>
                <a:spcPct val="20000"/>
              </a:spcBef>
              <a:buFont typeface="Wingdings" pitchFamily="2" charset="2"/>
              <a:buChar char="ü"/>
              <a:defRPr/>
            </a:pPr>
            <a:endParaRPr lang="bs-Latn-BA" sz="3200" kern="0" dirty="0">
              <a:solidFill>
                <a:srgbClr val="000000">
                  <a:lumMod val="75000"/>
                  <a:lumOff val="25000"/>
                </a:srgb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707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381000"/>
            <a:ext cx="7543800" cy="1905000"/>
          </a:xfrm>
        </p:spPr>
        <p:txBody>
          <a:bodyPr/>
          <a:lstStyle/>
          <a:p>
            <a:pPr algn="l" eaLnBrk="1" hangingPunct="1">
              <a:defRPr/>
            </a:pPr>
            <a:r>
              <a:rPr lang="bs-Cyrl-BA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Упис ученика у школску</a:t>
            </a:r>
            <a:r>
              <a:rPr lang="bs-Latn-BA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2020/2021. </a:t>
            </a:r>
            <a:r>
              <a:rPr lang="bs-Cyrl-BA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годину</a:t>
            </a:r>
            <a:r>
              <a:rPr lang="bs-Latn-BA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bs-Cyrl-BA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bs-Cyrl-BA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s-Latn-BA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s-Latn-BA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tr-TR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716463" y="4437063"/>
            <a:ext cx="4030662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endParaRPr lang="tr-TR" kern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457200" y="2171700"/>
            <a:ext cx="8382000" cy="4343400"/>
          </a:xfrm>
          <a:prstGeom prst="rect">
            <a:avLst/>
          </a:prstGeo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Образовни профили које ћемо уписати у наредној школској</a:t>
            </a:r>
            <a:r>
              <a:rPr lang="bs-Cyrl-BA" sz="2800" b="1" baseline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години су</a:t>
            </a:r>
            <a:r>
              <a:rPr lang="bs-Latn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defRPr/>
            </a:pPr>
            <a:r>
              <a:rPr lang="bs-Cyrl-BA" sz="2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Архитектонски техничар</a:t>
            </a:r>
            <a:endParaRPr lang="bs-Latn-BA" sz="26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s-Cyrl-BA" sz="2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Банкарски техничар</a:t>
            </a:r>
            <a:endParaRPr lang="bs-Latn-BA" sz="26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s-Cyrl-BA" sz="2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Трговачки техничар</a:t>
            </a:r>
            <a:endParaRPr lang="bs-Latn-BA" sz="26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s-Cyrl-BA" sz="2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Угоститељски техничар</a:t>
            </a:r>
            <a:endParaRPr lang="bs-Latn-BA" sz="26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s-Cyrl-BA" sz="2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Трговац</a:t>
            </a:r>
            <a:endParaRPr lang="bs-Latn-BA" sz="26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bs-Cyrl-BA" sz="2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Кулинарски</a:t>
            </a:r>
            <a:r>
              <a:rPr lang="bs-Cyrl-BA" sz="2600" b="1" baseline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техничар</a:t>
            </a:r>
            <a:endParaRPr lang="bs-Latn-BA" sz="26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204611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55549"/>
            <a:ext cx="2435225" cy="1826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"/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451" y="2055549"/>
            <a:ext cx="2432304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055549"/>
            <a:ext cx="2432304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4038600"/>
            <a:ext cx="2425700" cy="1940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067175"/>
            <a:ext cx="2432305" cy="1940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76" y="4067175"/>
            <a:ext cx="2432304" cy="1921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38200" y="381000"/>
            <a:ext cx="6512511" cy="1143000"/>
          </a:xfrm>
        </p:spPr>
        <p:txBody>
          <a:bodyPr/>
          <a:lstStyle/>
          <a:p>
            <a:pPr algn="l"/>
            <a:r>
              <a:rPr lang="bs-Cyrl-BA" dirty="0" smtClean="0"/>
              <a:t>Кабинети</a:t>
            </a:r>
            <a:endParaRPr lang="sr-Cyrl-BA" dirty="0"/>
          </a:p>
        </p:txBody>
      </p:sp>
    </p:spTree>
    <p:extLst>
      <p:ext uri="{BB962C8B-B14F-4D97-AF65-F5344CB8AC3E}">
        <p14:creationId xmlns:p14="http://schemas.microsoft.com/office/powerpoint/2010/main" val="74674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6512511" cy="1143000"/>
          </a:xfrm>
        </p:spPr>
        <p:txBody>
          <a:bodyPr/>
          <a:lstStyle/>
          <a:p>
            <a:pPr algn="l"/>
            <a:r>
              <a:rPr lang="bs-Cyrl-BA" dirty="0" smtClean="0"/>
              <a:t>Активности</a:t>
            </a:r>
            <a:endParaRPr lang="sr-Cyrl-BA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2570162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676399"/>
            <a:ext cx="27432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676399"/>
            <a:ext cx="2941638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1" y="4191000"/>
            <a:ext cx="2551112" cy="1963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191000"/>
            <a:ext cx="2941638" cy="1963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191000"/>
            <a:ext cx="2724150" cy="1963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1185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81000" y="26313"/>
            <a:ext cx="8763000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s-Cyrl-BA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Послије завршене</a:t>
            </a:r>
            <a:r>
              <a:rPr kumimoji="0" lang="bs-Cyrl-BA" sz="3200" b="1" i="0" u="none" strike="noStrike" cap="none" normalizeH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средње економске </a:t>
            </a:r>
            <a:r>
              <a:rPr kumimoji="0" lang="bs-Cyrl-BA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школе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s-Cyrl-BA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можемо да обављамо сљедеће</a:t>
            </a:r>
            <a:r>
              <a:rPr kumimoji="0" lang="bs-Cyrl-BA" sz="3200" b="1" i="0" u="none" strike="noStrike" cap="none" normalizeH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послове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</a:t>
            </a:r>
            <a:r>
              <a:rPr kumimoji="0" lang="bs-Cyrl-BA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Послове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s-Cyrl-BA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рачуноводства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</a:t>
            </a:r>
            <a:r>
              <a:rPr kumimoji="0" lang="bs-Cyrl-BA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Послове финансија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</a:t>
            </a:r>
            <a:r>
              <a:rPr kumimoji="0" lang="bs-Cyrl-BA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Послове комерцијале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</a:t>
            </a:r>
            <a:r>
              <a:rPr kumimoji="0" lang="bs-Cyrl-BA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Послове набавке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</a:t>
            </a:r>
            <a:r>
              <a:rPr kumimoji="0" lang="bs-Cyrl-BA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Послове платног промета у банци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</a:t>
            </a:r>
            <a:r>
              <a:rPr kumimoji="0" lang="bs-Cyrl-BA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Административни послови</a:t>
            </a:r>
            <a:endParaRPr kumimoji="0" lang="bs-Latn-BA" sz="32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bs-Cyrl-BA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Такође после завршене </a:t>
            </a:r>
            <a:r>
              <a:rPr kumimoji="0" lang="bs-Cyrl-BA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средње економске школе</a:t>
            </a:r>
            <a:r>
              <a:rPr kumimoji="0" lang="bs-Cyrl-BA" sz="3200" b="1" i="0" u="none" strike="noStrike" cap="none" normalizeH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можемо </a:t>
            </a:r>
            <a:r>
              <a:rPr kumimoji="0" lang="bs-Cyrl-BA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 упишемо различите факултете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556e9715-a2b4-4d30-8f6e-5276b0765237-banka-previe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1600200"/>
            <a:ext cx="3124200" cy="18728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bg2">
                <a:shade val="3000"/>
                <a:satMod val="110000"/>
              </a:schemeClr>
              <a:schemeClr val="bg2">
                <a:tint val="60000"/>
                <a:satMod val="42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533400" y="762000"/>
            <a:ext cx="81534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s-Cyrl-BA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Стручни предмети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</a:t>
            </a:r>
            <a:r>
              <a:rPr kumimoji="0" lang="bs-Cyrl-BA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Економија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</a:t>
            </a:r>
            <a:r>
              <a:rPr kumimoji="0" lang="bs-Cyrl-BA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Књиговодство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</a:t>
            </a:r>
            <a:r>
              <a:rPr kumimoji="0" lang="bs-Cyrl-BA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Монетарна економија и банкарство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</a:t>
            </a:r>
            <a:r>
              <a:rPr kumimoji="0" lang="bs-Cyrl-BA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Право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</a:t>
            </a:r>
            <a:r>
              <a:rPr kumimoji="0" lang="bs-Cyrl-BA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Статистика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21647-472x67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533400"/>
            <a:ext cx="2057400" cy="25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152400"/>
            <a:ext cx="8077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s-Cyrl-BA" sz="2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 трговнином се подразумијева</a:t>
            </a: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2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комерцијална</a:t>
            </a: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2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понуда робе</a:t>
            </a: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bs-Cyrl-BA" sz="2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замјену за платежно средство односно новац или за другу робу</a:t>
            </a: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.</a:t>
            </a:r>
            <a:endParaRPr lang="en-US" sz="2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trgovinski-tehnicar-novi-sa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905000"/>
            <a:ext cx="7277100" cy="4233949"/>
          </a:xfrm>
          <a:prstGeom prst="rect">
            <a:avLst/>
          </a:prstGeom>
        </p:spPr>
      </p:pic>
      <p:pic>
        <p:nvPicPr>
          <p:cNvPr id="5" name="Picture 4" descr="trgovack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886" y="4462549"/>
            <a:ext cx="2057400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04800" y="609600"/>
            <a:ext cx="85344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s-Cyrl-BA" sz="40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Стручни предмети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</a:t>
            </a:r>
            <a:r>
              <a:rPr kumimoji="0" lang="bs-Cyrl-BA" sz="40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Познавање</a:t>
            </a:r>
            <a:r>
              <a:rPr kumimoji="0" lang="bs-Cyrl-BA" sz="4000" b="1" i="0" u="none" strike="noStrike" cap="none" normalizeH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робе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</a:t>
            </a:r>
            <a:r>
              <a:rPr kumimoji="0" lang="bs-Cyrl-BA" sz="40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Економика трговине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</a:t>
            </a:r>
            <a:r>
              <a:rPr kumimoji="0" lang="bs-Cyrl-BA" sz="40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Трговинско пословање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</a:t>
            </a:r>
            <a:r>
              <a:rPr kumimoji="0" lang="bs-Cyrl-BA" sz="40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Трговачка математика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downlo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838200"/>
            <a:ext cx="2152650" cy="25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304800" y="951131"/>
            <a:ext cx="7458834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Трговачки техничари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s-Latn-BA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Трговац</a:t>
            </a:r>
            <a:r>
              <a:rPr kumimoji="0" lang="bs-Latn-BA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bs-Cyrl-BA" sz="2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бављају послове набавке </a:t>
            </a:r>
            <a:r>
              <a:rPr lang="bs-Cyrl-BA" sz="2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bs-Cyrl-BA" sz="2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родаје свих врста роба и услуга</a:t>
            </a:r>
            <a:r>
              <a:rPr lang="bs-Cyrl-BA" sz="2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Књиговодствено</a:t>
            </a:r>
            <a:r>
              <a:rPr kumimoji="0" lang="bs-Cyrl-BA" sz="2800" b="1" i="0" u="none" strike="noStrike" cap="none" normalizeH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прате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пословањ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s-Cyrl-BA" sz="2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трговинског предузећа</a:t>
            </a: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sr-Cyrl-BA" sz="2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зрађују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Калкулацију</a:t>
            </a:r>
            <a:r>
              <a:rPr lang="bs-Cyrl-BA" sz="2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набавне и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продајне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bs-Cyrl-BA" sz="2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ијене роба и услуга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Трговачки техничари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k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омерцијалисти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рекламирају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производе и савјетују клијенте како</a:t>
            </a:r>
            <a:r>
              <a:rPr kumimoji="0" lang="bs-Cyrl-BA" sz="2800" b="1" i="0" u="none" strike="noStrike" cap="none" normalizeH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 понуђеним производима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могу побољшати своје пословање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104899"/>
            <a:ext cx="3078146" cy="24197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04799" y="184666"/>
            <a:ext cx="8382001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Кулинарски техничар </a:t>
            </a:r>
            <a:r>
              <a:rPr kumimoji="0" lang="bs-Latn-BA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(K</a:t>
            </a:r>
            <a:r>
              <a:rPr lang="bs-Cyrl-BA" sz="28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увар</a:t>
            </a:r>
            <a:r>
              <a:rPr kumimoji="0" lang="bs-Latn-BA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дочекује и испраћа гост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e,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брине о послуживању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гостима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а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мбијенту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Познаје кухињу фирме гдје ради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упућен је у домаћа и страна јела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пића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Опис овог после одговара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руковођењу</a:t>
            </a:r>
            <a:r>
              <a:rPr kumimoji="0" lang="bs-Cyrl-BA" sz="2800" b="1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рестораном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дакле</a:t>
            </a:r>
            <a:r>
              <a:rPr kumimoji="0" lang="bs-Cyrl-BA" sz="2800" b="1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sr-Cyrl-BA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менаџер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ресторана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28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yo\Desktop\0-02-05-9f4ee08d025535db58238b7491202e443580fea664f6044d22a206fec23b8a52_fb2447b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76878"/>
            <a:ext cx="3429000" cy="294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yo\Desktop\0-02-05-bb7cca8fd65058bff56c2e6f9f57dcf33bbab3028a0031a5c840e768adb912ac_c1a38e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086100"/>
            <a:ext cx="3810000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04800" y="180201"/>
            <a:ext cx="85344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s-Cyrl-BA" sz="36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Стручни предмети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s-Latn-BA" sz="36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bs-Latn-BA" sz="36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bs-Cyrl-BA" sz="3600" b="1" dirty="0" smtClean="0">
                <a:latin typeface="Times New Roman" pitchFamily="18" charset="0"/>
                <a:cs typeface="Times New Roman" pitchFamily="18" charset="0"/>
              </a:rPr>
              <a:t>Основе туризма и угоститељства</a:t>
            </a:r>
            <a:endParaRPr lang="bs-Latn-BA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s-Latn-BA" sz="36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2.</a:t>
            </a:r>
            <a:r>
              <a:rPr kumimoji="0" lang="bs-Latn-BA" sz="3600" b="1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bs-Cyrl-BA" sz="3600" b="1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Хигијена</a:t>
            </a:r>
            <a:endParaRPr kumimoji="0" lang="bs-Latn-BA" sz="3600" b="1" i="0" u="none" strike="noStrike" cap="none" normalizeH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bs-Latn-BA" sz="36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bs-Cyrl-BA" sz="3600" b="1" dirty="0" smtClean="0">
                <a:latin typeface="Times New Roman" pitchFamily="18" charset="0"/>
                <a:cs typeface="Times New Roman" pitchFamily="18" charset="0"/>
              </a:rPr>
              <a:t>. Куварство</a:t>
            </a:r>
            <a:endParaRPr lang="bs-Latn-BA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s-Latn-BA" sz="3600" b="1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4. </a:t>
            </a:r>
            <a:r>
              <a:rPr kumimoji="0" lang="bs-Cyrl-BA" sz="3600" b="1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Услуживање</a:t>
            </a:r>
            <a:endParaRPr kumimoji="0" lang="bs-Latn-BA" sz="3600" b="1" i="0" u="none" strike="noStrike" cap="none" normalizeH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Polovni-udzbenici_0015-234x3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2386" y="2355920"/>
            <a:ext cx="2895600" cy="3712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04800" y="304800"/>
            <a:ext cx="82296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Особа која заврши овај образовни профил може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 ради у свим угоститељским објектима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хотелима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o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дмаралиштима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 посла</a:t>
            </a:r>
            <a:r>
              <a:rPr kumimoji="0" lang="bs-Cyrl-BA" sz="2800" b="1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се лако долази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потражња је у порасту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28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yo\Desktop\0-02-05-42e98e9675ba3ef5b395781126ddbac7c47f331bb5c105f74318a9ea81b304d1_925d3d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4" y="2761069"/>
            <a:ext cx="3724275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yo\Desktop\0-02-05-16973c764013dab8efcc73050ef2d7707b5c30863c5f62c62f909b39ed3614f6_2633adb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2761069"/>
            <a:ext cx="38100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228600"/>
            <a:ext cx="8001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Архитектонски техничар уређује и презентује урбанистичке пројекте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Бави се високоградњом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k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онзервацијом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ревитализацијом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Анализира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цијене </a:t>
            </a:r>
            <a:r>
              <a:rPr lang="bs-Cyrl-BA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предрачун радова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Током школовања стиче знања из нацртне геометрије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s-Cyrl-BA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татике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отпорности материјала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примјене рачунара </a:t>
            </a:r>
            <a:r>
              <a:rPr lang="bs-Cyrl-BA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грађевинарству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урбанизму и слично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Ово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занимање је изузетно тражено </a:t>
            </a:r>
            <a:r>
              <a:rPr lang="bs-Cyrl-BA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посао се углавном налази лако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yo\Desktop\0-02-05-b62ef7dd32dd0094b84f4eaf2aefd5fb819e524e86c7ecc3c95dc8a2d58b0bc9_d440dd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114799"/>
            <a:ext cx="3733800" cy="228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yo\Desktop\0-02-05-c43f76731bbb705e03172e46fc0383a5448413424ea625601219159290514ccd_d991e26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114799"/>
            <a:ext cx="35814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28600" y="216931"/>
            <a:ext cx="84582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s-Cyrl-BA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Стручни предмети су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</a:t>
            </a:r>
            <a:r>
              <a:rPr kumimoji="0" lang="bs-Cyrl-BA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Слободноручно цртање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</a:t>
            </a:r>
            <a:r>
              <a:rPr kumimoji="0" lang="bs-Cyrl-BA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Бетон и армирани бетон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</a:t>
            </a:r>
            <a:r>
              <a:rPr kumimoji="0" lang="bs-Cyrl-BA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Грађевинске конструкције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</a:t>
            </a:r>
            <a:r>
              <a:rPr kumimoji="0" lang="bs-Cyrl-BA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Грађевински материјали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</a:t>
            </a:r>
            <a:r>
              <a:rPr kumimoji="0" lang="bs-Cyrl-BA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Техничко цртање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</a:t>
            </a:r>
            <a:r>
              <a:rPr kumimoji="0" lang="bs-Cyrl-BA" sz="3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Нацртна геометрија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images 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3505200"/>
            <a:ext cx="3352800" cy="266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04800" y="1090374"/>
            <a:ext cx="8382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s-Cyrl-BA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Након завршеног архитектонског смјера можемо обављати</a:t>
            </a:r>
            <a:r>
              <a:rPr kumimoji="0" lang="bs-Cyrl-BA" sz="3200" b="1" i="0" u="none" strike="noStrike" cap="none" normalizeH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s-Cyrl-BA" sz="32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s-Cyrl-BA" sz="3200" b="1" i="0" u="none" strike="noStrike" cap="none" normalizeH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послове у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</a:t>
            </a:r>
            <a:r>
              <a:rPr kumimoji="0" lang="bs-Cyrl-BA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Архитектонском бироу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</a:t>
            </a:r>
            <a:r>
              <a:rPr kumimoji="0" lang="bs-Cyrl-BA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Грађевинском предузећу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</a:t>
            </a:r>
            <a:r>
              <a:rPr kumimoji="0" lang="bs-Cyrl-BA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Општинској администрацији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</a:t>
            </a:r>
            <a:r>
              <a:rPr kumimoji="0" lang="bs-Cyrl-BA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Министарству грађевине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ilustracija-inzenjer-gradjevi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4235506"/>
            <a:ext cx="2362200" cy="2149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28600" y="369332"/>
            <a:ext cx="85344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Грађевински техничари учествују у свим пословима грађења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 планирања и припреме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преко пројектовања до </a:t>
            </a:r>
            <a:r>
              <a:rPr lang="bs-Cyrl-BA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саме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градње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sr-Cyrl-RS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 начелу</a:t>
            </a:r>
            <a:r>
              <a:rPr kumimoji="0" lang="bs-Cyrl-BA" sz="2800" b="1" i="0" u="none" strike="noStrike" cap="none" normalizeH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разликујемо послове</a:t>
            </a:r>
            <a:r>
              <a:rPr kumimoji="0" lang="bs-Cyrl-BA" sz="2800" b="1" i="0" u="none" strike="noStrike" cap="none" normalizeH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грађевинског техничара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високоградњ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 </a:t>
            </a:r>
            <a:r>
              <a:rPr lang="bs-Cyrl-BA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s-Cyrl-BA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грађевинског техничара нискоградње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slide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200400"/>
            <a:ext cx="3962400" cy="3352800"/>
          </a:xfrm>
          <a:prstGeom prst="rect">
            <a:avLst/>
          </a:prstGeom>
        </p:spPr>
      </p:pic>
      <p:pic>
        <p:nvPicPr>
          <p:cNvPr id="4" name="Picture 3" descr="index_slik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3200400"/>
            <a:ext cx="3947161" cy="335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52400" y="-108466"/>
            <a:ext cx="8763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s-Cyrl-B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Занимање туристички техничар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je </a:t>
            </a:r>
            <a:r>
              <a:rPr kumimoji="0" lang="bs-Cyrl-B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првенствено намијењено</a:t>
            </a:r>
            <a:r>
              <a:rPr kumimoji="0" lang="bs-Cyrl-BA" sz="24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s-Cyrl-B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ученицима немирног духа који воле да путују и упознају непознато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bs-Cyrl-B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који су комуникативни </a:t>
            </a:r>
            <a:r>
              <a:rPr lang="bs-Cyrl-BA" sz="2400" b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s-Cyrl-B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воле језике и који су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</a:t>
            </a:r>
            <a:r>
              <a:rPr kumimoji="0" lang="bs-Cyrl-B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реативни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lang="bs-Cyrl-BA" sz="2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ово занимање ученици треба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s-Cyrl-B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 посједују особине као што су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kumimoji="0" lang="bs-Cyrl-B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тачност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bs-Cyrl-B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стрпљ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</a:t>
            </a:r>
            <a:r>
              <a:rPr kumimoji="0" lang="bs-Cyrl-B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њ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e, </a:t>
            </a:r>
            <a:r>
              <a:rPr kumimoji="0" lang="bs-Cyrl-B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толерантност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bs-Cyrl-B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истрајност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bs-Cyrl-B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комуникативност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bs-Cyrl-B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љубазност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bs-Cyrl-B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уредност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bs-Cyrl-B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вербалне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s-Cyrl-B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способности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s-Cyrl-BA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наравно посједовање опште</a:t>
            </a:r>
            <a:r>
              <a:rPr kumimoji="0" lang="bs-Cyrl-BA" sz="24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културе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turisticki-tehnic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2667000"/>
            <a:ext cx="7315200" cy="36663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304800" y="459432"/>
            <a:ext cx="88392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s-Cyrl-BA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Стручни предмети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</a:t>
            </a:r>
            <a:r>
              <a:rPr kumimoji="0" lang="bs-Cyrl-BA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Основе туризма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</a:t>
            </a:r>
            <a:r>
              <a:rPr kumimoji="0" lang="bs-Cyrl-BA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Историја умјетности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</a:t>
            </a:r>
            <a:r>
              <a:rPr kumimoji="0" lang="bs-Cyrl-BA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Економика туризма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</a:t>
            </a:r>
            <a:r>
              <a:rPr kumimoji="0" lang="bs-Cyrl-BA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Маркетинг туризма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m_10005216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9872" y="914400"/>
            <a:ext cx="2362200" cy="3133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68057"/>
            <a:ext cx="85344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s-Cyrl-BA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завршетку школовања туристички техничари раде у туристичким агенцијама </a:t>
            </a:r>
            <a:r>
              <a:rPr lang="bs-Cyrl-BA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хотелима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s-Cyrl-BA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оспособљени су да припремају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s-Cyrl-BA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израђују и продају туристичке услуге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r-Cyrl-R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прате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s-Cyrl-BA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реализују и обрачунавају туристичке услуге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s-Cyrl-BA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услужују госте у хотелу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s-Cyrl-BA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комуницирају са гостима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Cyrl-BA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клијентима и на страним језицима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turi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3276600"/>
            <a:ext cx="6248400" cy="32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yo\Documents\ViberDownloads\0-02-0a-dfeb3415c7b41db854e96a773676f174e4ba5ddf8d3fd5d946968327aa3076af_de5226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60532"/>
            <a:ext cx="2302125" cy="146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yo\Documents\ViberDownloads\0-02-0a-eb2fca84ad10f539bd3591ad70a8efeea4551a9c19b4056b78dc7401eb1328d6_c7a7ea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120" y="4092081"/>
            <a:ext cx="1468340" cy="1957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yo\Documents\ViberDownloads\0-02-0a-4a744854741babfec514ea4388c9fe85e5e25e9327ca1aa393b7b69678cd25a1_2edfa8c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79" y="3432372"/>
            <a:ext cx="2447233" cy="1376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yo\Documents\ViberDownloads\0-02-0a-06b0d56ed9a8bfabbfc967ec5eabad45430ea990abebba758300d957e72db0d4_a44a3c2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120654"/>
            <a:ext cx="1468340" cy="1957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yo\Documents\ViberDownloads\0-02-0a-6c7a455512e8ebb0f7e758643add2fcb8ad1220721bde06c9fef4e2a75c04f89_1487a7d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872868"/>
            <a:ext cx="2470418" cy="146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C:\Users\yo\Documents\ViberDownloads\0-02-0a-17f5c567bb78055f1c06adf5ce747de6724a0eed388dd798f8d74a94050d069a_39fb3b2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1872868"/>
            <a:ext cx="2447233" cy="146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C:\Users\yo\Documents\ViberDownloads\0-02-0a-352e39b7ebb30059d9d6326a3c2986137647e2ab09a270afac98a4310ccaddaf_c69f8c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304798"/>
            <a:ext cx="2302125" cy="137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C:\Users\yo\Documents\ViberDownloads\0-02-0a-876df26761169f9ab174c7d1cc06807efd3014ba336f82a155458b3aa1d48052_73495abd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130181"/>
            <a:ext cx="1468340" cy="1957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C:\Users\yo\Documents\ViberDownloads\0-02-0a-879a0b4b65254148791deb2f9d33232744347340194620ec28454acf0649ec2b_26257cf4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04799"/>
            <a:ext cx="2447233" cy="1376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 descr="C:\Users\yo\Documents\ViberDownloads\0-02-0a-7442cfd51b25c3ece5ec400bbf0ad6e45a479449bc293cc20ca7ed8c351d401f_9a95925f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4" y="4953000"/>
            <a:ext cx="2447233" cy="1376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1" descr="C:\Users\yo\Documents\ViberDownloads\0-02-0a-44917e74cf5e161cb664487ebe5898e6f19d03010ac55e9e078f401334d554f3_a4039501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4800"/>
            <a:ext cx="2447233" cy="1376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946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81000"/>
            <a:ext cx="3810000" cy="3686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"/>
            <a:ext cx="3352800" cy="3686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4419600"/>
            <a:ext cx="25146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419600"/>
            <a:ext cx="2009775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394" y="4429124"/>
            <a:ext cx="2429356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12742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838200"/>
            <a:ext cx="77724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  <a:defRPr/>
            </a:pP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све додатне информације обратити се</a:t>
            </a:r>
            <a:r>
              <a:rPr lang="bs-Latn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bs-Latn-BA" sz="3200" b="1" kern="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20000"/>
              </a:spcBef>
              <a:defRPr/>
            </a:pPr>
            <a:endParaRPr lang="bs-Latn-BA" sz="3200" b="1" kern="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20000"/>
              </a:spcBef>
              <a:defRPr/>
            </a:pPr>
            <a:r>
              <a:rPr lang="bs-Latn-BA" sz="3200" b="1" kern="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телефон бр</a:t>
            </a:r>
            <a:r>
              <a:rPr lang="bs-Latn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.:  </a:t>
            </a:r>
            <a:r>
              <a:rPr lang="bs-Latn-BA" sz="3200" b="1" kern="0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055/ 543-012</a:t>
            </a:r>
          </a:p>
          <a:p>
            <a:pPr marL="457200" indent="-457200">
              <a:lnSpc>
                <a:spcPct val="150000"/>
              </a:lnSpc>
              <a:spcBef>
                <a:spcPct val="20000"/>
              </a:spcBef>
              <a:buFontTx/>
              <a:buChar char="-"/>
              <a:defRPr/>
            </a:pPr>
            <a:r>
              <a:rPr lang="bs-Cyrl-BA" sz="3200" b="1" kern="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bs-Latn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sr-Cyrl-RS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bs-Latn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sr-Cyrl-RS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еј</a:t>
            </a: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bs-Latn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bs-Latn-BA" sz="3200" b="1" kern="0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sssjanja@gmail.com</a:t>
            </a:r>
          </a:p>
          <a:p>
            <a:pPr marL="457200" indent="-457200">
              <a:lnSpc>
                <a:spcPct val="150000"/>
              </a:lnSpc>
              <a:spcBef>
                <a:spcPct val="20000"/>
              </a:spcBef>
              <a:buFontTx/>
              <a:buChar char="-"/>
              <a:defRPr/>
            </a:pPr>
            <a:r>
              <a:rPr lang="bs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Или доћи лично на адресу</a:t>
            </a:r>
            <a:r>
              <a:rPr lang="bs-Latn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bs-Latn-BA" sz="3200" b="1" kern="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Ka</a:t>
            </a:r>
            <a:r>
              <a:rPr lang="bs-Cyrl-BA" sz="3200" b="1" kern="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bs-Latn-BA" sz="3200" b="1" kern="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bs-Cyrl-BA" sz="3200" b="1" kern="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ђ</a:t>
            </a:r>
            <a:r>
              <a:rPr lang="bs-Latn-BA" sz="3200" b="1" kern="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bs-Cyrl-BA" sz="3200" b="1" kern="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bs-Cyrl-BA" sz="3200" b="1" kern="0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ђ</a:t>
            </a:r>
            <a:r>
              <a:rPr lang="bs-Latn-BA" sz="3200" b="1" kern="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bs-Cyrl-BA" sz="3200" b="1" kern="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bs-Latn-BA" sz="3200" b="1" kern="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bs-Latn-BA" sz="3200" b="1" kern="0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250, </a:t>
            </a:r>
            <a:r>
              <a:rPr lang="bs-Latn-BA" sz="3200" b="1" kern="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Ja</a:t>
            </a:r>
            <a:r>
              <a:rPr lang="bs-Cyrl-BA" sz="3200" b="1" kern="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њ</a:t>
            </a:r>
            <a:r>
              <a:rPr lang="bs-Latn-BA" sz="3200" b="1" kern="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pPr marL="457200" indent="-457200">
              <a:lnSpc>
                <a:spcPct val="150000"/>
              </a:lnSpc>
              <a:spcBef>
                <a:spcPct val="20000"/>
              </a:spcBef>
              <a:buFontTx/>
              <a:buChar char="-"/>
              <a:defRPr/>
            </a:pPr>
            <a:r>
              <a:rPr lang="sr-Cyrl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Сајт школе: </a:t>
            </a:r>
            <a:r>
              <a:rPr lang="bs-Latn-BA" sz="3200" b="1" kern="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bs-Latn-BA" sz="3200" b="1" kern="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www.sssjanja.com</a:t>
            </a:r>
            <a:endParaRPr lang="bs-Latn-BA" sz="3200" b="1" kern="0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821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9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752600"/>
            <a:ext cx="4114800" cy="4724400"/>
          </a:xfrm>
          <a:prstGeom prst="rect">
            <a:avLst/>
          </a:prstGeom>
        </p:spPr>
      </p:pic>
      <p:pic>
        <p:nvPicPr>
          <p:cNvPr id="3" name="Picture 2" descr="IMG_098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81600" y="1752600"/>
            <a:ext cx="3409950" cy="472440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914400" y="460176"/>
            <a:ext cx="6934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s-Cyrl-BA" sz="4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Упишите се у нашу школу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!</a:t>
            </a:r>
            <a:r>
              <a:rPr kumimoji="0" lang="bs-Latn-BA" sz="4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!!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3423</TotalTime>
  <Words>781</Words>
  <Application>Microsoft Office PowerPoint</Application>
  <PresentationFormat>On-screen Show (4:3)</PresentationFormat>
  <Paragraphs>110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Slipstream</vt:lpstr>
      <vt:lpstr>JУ Средња стручна школа Јања</vt:lpstr>
      <vt:lpstr>Наша школа сад: </vt:lpstr>
      <vt:lpstr>Занимања у нашој школи су:  </vt:lpstr>
      <vt:lpstr>Зашто уписати нашу школу   </vt:lpstr>
      <vt:lpstr>Зашто уписати нашу школу </vt:lpstr>
      <vt:lpstr>Зашто уписати нашу школу </vt:lpstr>
      <vt:lpstr>Упис ученика у школску 2020/2021. годину:   </vt:lpstr>
      <vt:lpstr>Кабинети</vt:lpstr>
      <vt:lpstr>Активности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 Srednja stručna škola Janja</dc:title>
  <dc:creator>Ucenik</dc:creator>
  <cp:lastModifiedBy>yo</cp:lastModifiedBy>
  <cp:revision>44</cp:revision>
  <dcterms:created xsi:type="dcterms:W3CDTF">2016-12-07T11:53:53Z</dcterms:created>
  <dcterms:modified xsi:type="dcterms:W3CDTF">2020-05-23T10:06:05Z</dcterms:modified>
</cp:coreProperties>
</file>